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64" r:id="rId6"/>
    <p:sldId id="263" r:id="rId7"/>
    <p:sldId id="261" r:id="rId8"/>
    <p:sldId id="266" r:id="rId9"/>
    <p:sldId id="267"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DE75"/>
    <a:srgbClr val="FFCA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8" d="100"/>
          <a:sy n="98" d="100"/>
        </p:scale>
        <p:origin x="-2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918D22A-3616-4884-842E-987756445B82}" type="datetimeFigureOut">
              <a:rPr lang="ru-RU" smtClean="0"/>
              <a:pPr/>
              <a:t>24.01.2024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CA4ED4-05ED-460F-B277-9E2577551BBF}" type="slidenum">
              <a:rPr lang="ru-RU" smtClean="0"/>
              <a:pPr/>
              <a:t>‹#›</a:t>
            </a:fld>
            <a:endParaRPr lang="ru-RU"/>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18D22A-3616-4884-842E-987756445B82}" type="datetimeFigureOut">
              <a:rPr lang="ru-RU" smtClean="0"/>
              <a:pPr/>
              <a:t>24.01.2024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CA4ED4-05ED-460F-B277-9E2577551BBF}" type="slidenum">
              <a:rPr lang="ru-RU" smtClean="0"/>
              <a:pPr/>
              <a:t>‹#›</a:t>
            </a:fld>
            <a:endParaRPr lang="ru-RU"/>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18D22A-3616-4884-842E-987756445B82}" type="datetimeFigureOut">
              <a:rPr lang="ru-RU" smtClean="0"/>
              <a:pPr/>
              <a:t>24.01.2024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CA4ED4-05ED-460F-B277-9E2577551BBF}" type="slidenum">
              <a:rPr lang="ru-RU" smtClean="0"/>
              <a:pPr/>
              <a:t>‹#›</a:t>
            </a:fld>
            <a:endParaRPr lang="ru-RU"/>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18D22A-3616-4884-842E-987756445B82}" type="datetimeFigureOut">
              <a:rPr lang="ru-RU" smtClean="0"/>
              <a:pPr/>
              <a:t>24.01.2024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CA4ED4-05ED-460F-B277-9E2577551BBF}" type="slidenum">
              <a:rPr lang="ru-RU" smtClean="0"/>
              <a:pPr/>
              <a:t>‹#›</a:t>
            </a:fld>
            <a:endParaRPr lang="ru-RU"/>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918D22A-3616-4884-842E-987756445B82}" type="datetimeFigureOut">
              <a:rPr lang="ru-RU" smtClean="0"/>
              <a:pPr/>
              <a:t>24.01.2024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CA4ED4-05ED-460F-B277-9E2577551BBF}" type="slidenum">
              <a:rPr lang="ru-RU" smtClean="0"/>
              <a:pPr/>
              <a:t>‹#›</a:t>
            </a:fld>
            <a:endParaRPr lang="ru-RU"/>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918D22A-3616-4884-842E-987756445B82}" type="datetimeFigureOut">
              <a:rPr lang="ru-RU" smtClean="0"/>
              <a:pPr/>
              <a:t>24.01.2024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CA4ED4-05ED-460F-B277-9E2577551BBF}" type="slidenum">
              <a:rPr lang="ru-RU" smtClean="0"/>
              <a:pPr/>
              <a:t>‹#›</a:t>
            </a:fld>
            <a:endParaRPr lang="ru-RU"/>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918D22A-3616-4884-842E-987756445B82}" type="datetimeFigureOut">
              <a:rPr lang="ru-RU" smtClean="0"/>
              <a:pPr/>
              <a:t>24.01.2024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4CA4ED4-05ED-460F-B277-9E2577551BBF}" type="slidenum">
              <a:rPr lang="ru-RU" smtClean="0"/>
              <a:pPr/>
              <a:t>‹#›</a:t>
            </a:fld>
            <a:endParaRPr lang="ru-RU"/>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918D22A-3616-4884-842E-987756445B82}" type="datetimeFigureOut">
              <a:rPr lang="ru-RU" smtClean="0"/>
              <a:pPr/>
              <a:t>24.01.2024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4CA4ED4-05ED-460F-B277-9E2577551BBF}" type="slidenum">
              <a:rPr lang="ru-RU" smtClean="0"/>
              <a:pPr/>
              <a:t>‹#›</a:t>
            </a:fld>
            <a:endParaRPr lang="ru-RU"/>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918D22A-3616-4884-842E-987756445B82}" type="datetimeFigureOut">
              <a:rPr lang="ru-RU" smtClean="0"/>
              <a:pPr/>
              <a:t>24.01.2024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CA4ED4-05ED-460F-B277-9E2577551BBF}" type="slidenum">
              <a:rPr lang="ru-RU" smtClean="0"/>
              <a:pPr/>
              <a:t>‹#›</a:t>
            </a:fld>
            <a:endParaRPr lang="ru-RU"/>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918D22A-3616-4884-842E-987756445B82}" type="datetimeFigureOut">
              <a:rPr lang="ru-RU" smtClean="0"/>
              <a:pPr/>
              <a:t>24.01.2024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CA4ED4-05ED-460F-B277-9E2577551BBF}" type="slidenum">
              <a:rPr lang="ru-RU" smtClean="0"/>
              <a:pPr/>
              <a:t>‹#›</a:t>
            </a:fld>
            <a:endParaRPr lang="ru-RU"/>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918D22A-3616-4884-842E-987756445B82}" type="datetimeFigureOut">
              <a:rPr lang="ru-RU" smtClean="0"/>
              <a:pPr/>
              <a:t>24.01.2024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CA4ED4-05ED-460F-B277-9E2577551BBF}" type="slidenum">
              <a:rPr lang="ru-RU" smtClean="0"/>
              <a:pPr/>
              <a:t>‹#›</a:t>
            </a:fld>
            <a:endParaRPr lang="ru-RU"/>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8D22A-3616-4884-842E-987756445B82}" type="datetimeFigureOut">
              <a:rPr lang="ru-RU" smtClean="0"/>
              <a:pPr/>
              <a:t>24.01.2024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A4ED4-05ED-460F-B277-9E2577551BB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atars.dzeninfra.ru/get-zen_doc/3385201/pub_6011b87d814bd370b671311c_6011ba175417684d818ce0a2/scale_1200"/>
          <p:cNvPicPr>
            <a:picLocks noChangeAspect="1" noChangeArrowheads="1"/>
          </p:cNvPicPr>
          <p:nvPr/>
        </p:nvPicPr>
        <p:blipFill>
          <a:blip r:embed="rId2">
            <a:grayscl/>
            <a:lum bright="40000"/>
          </a:blip>
          <a:srcRect/>
          <a:stretch>
            <a:fillRect/>
          </a:stretch>
        </p:blipFill>
        <p:spPr bwMode="auto">
          <a:xfrm>
            <a:off x="0" y="0"/>
            <a:ext cx="9144000" cy="6858000"/>
          </a:xfrm>
          <a:prstGeom prst="rect">
            <a:avLst/>
          </a:prstGeom>
          <a:ln>
            <a:noFill/>
          </a:ln>
          <a:effectLst>
            <a:softEdge rad="112500"/>
          </a:effectLst>
        </p:spPr>
      </p:pic>
      <p:sp>
        <p:nvSpPr>
          <p:cNvPr id="2" name="Заголовок 1"/>
          <p:cNvSpPr>
            <a:spLocks noGrp="1"/>
          </p:cNvSpPr>
          <p:nvPr>
            <p:ph type="ctrTitle"/>
          </p:nvPr>
        </p:nvSpPr>
        <p:spPr>
          <a:xfrm>
            <a:off x="357158" y="428604"/>
            <a:ext cx="8501122" cy="1500198"/>
          </a:xfrm>
        </p:spPr>
        <p:style>
          <a:lnRef idx="2">
            <a:schemeClr val="accent2"/>
          </a:lnRef>
          <a:fillRef idx="1">
            <a:schemeClr val="lt1"/>
          </a:fillRef>
          <a:effectRef idx="0">
            <a:schemeClr val="accent2"/>
          </a:effectRef>
          <a:fontRef idx="minor">
            <a:schemeClr val="dk1"/>
          </a:fontRef>
        </p:style>
        <p:txBody>
          <a:bodyPr>
            <a:noAutofit/>
          </a:bodyPr>
          <a:lstStyle/>
          <a:p>
            <a:r>
              <a:rPr lang="ru-RU" sz="4800" b="1" i="1" dirty="0" smtClean="0">
                <a:solidFill>
                  <a:srgbClr val="C00000"/>
                </a:solidFill>
                <a:latin typeface="Book Antiqua" pitchFamily="18" charset="0"/>
              </a:rPr>
              <a:t>Блокадной вечности страницы</a:t>
            </a:r>
            <a:endParaRPr lang="ru-RU" sz="4800" b="1" i="1" dirty="0">
              <a:solidFill>
                <a:srgbClr val="C00000"/>
              </a:solidFill>
              <a:latin typeface="Book Antiqua" pitchFamily="18" charset="0"/>
            </a:endParaRPr>
          </a:p>
        </p:txBody>
      </p:sp>
      <p:sp>
        <p:nvSpPr>
          <p:cNvPr id="3" name="Подзаголовок 2"/>
          <p:cNvSpPr>
            <a:spLocks noGrp="1"/>
          </p:cNvSpPr>
          <p:nvPr>
            <p:ph type="subTitle" idx="1"/>
          </p:nvPr>
        </p:nvSpPr>
        <p:spPr>
          <a:xfrm>
            <a:off x="714348" y="2428868"/>
            <a:ext cx="8286808" cy="2643206"/>
          </a:xfrm>
        </p:spPr>
        <p:txBody>
          <a:bodyPr>
            <a:noAutofit/>
          </a:bodyPr>
          <a:lstStyle/>
          <a:p>
            <a:pPr algn="r"/>
            <a:r>
              <a:rPr lang="ru-RU" sz="4400" b="1" i="1" dirty="0" smtClean="0">
                <a:solidFill>
                  <a:srgbClr val="002060"/>
                </a:solidFill>
                <a:latin typeface="Book Antiqua" pitchFamily="18" charset="0"/>
              </a:rPr>
              <a:t>27 января – 80 лет со дня полного освобождения Ленинграда от </a:t>
            </a:r>
          </a:p>
          <a:p>
            <a:pPr algn="r"/>
            <a:r>
              <a:rPr lang="ru-RU" sz="4400" b="1" i="1" dirty="0" smtClean="0">
                <a:solidFill>
                  <a:srgbClr val="002060"/>
                </a:solidFill>
                <a:latin typeface="Book Antiqua" pitchFamily="18" charset="0"/>
              </a:rPr>
              <a:t>фашистской блокады </a:t>
            </a:r>
          </a:p>
          <a:p>
            <a:pPr algn="r"/>
            <a:r>
              <a:rPr lang="ru-RU" sz="4400" b="1" i="1" dirty="0" smtClean="0">
                <a:solidFill>
                  <a:srgbClr val="002060"/>
                </a:solidFill>
                <a:latin typeface="Book Antiqua" pitchFamily="18" charset="0"/>
              </a:rPr>
              <a:t>(1944 год)</a:t>
            </a:r>
            <a:endParaRPr lang="ru-RU" sz="4400" b="1" i="1" dirty="0">
              <a:solidFill>
                <a:srgbClr val="002060"/>
              </a:solidFill>
              <a:latin typeface="Book Antiqua"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9000"/>
          </a:schemeClr>
        </a:solidFill>
        <a:effectLst/>
      </p:bgPr>
    </p:bg>
    <p:spTree>
      <p:nvGrpSpPr>
        <p:cNvPr id="1" name=""/>
        <p:cNvGrpSpPr/>
        <p:nvPr/>
      </p:nvGrpSpPr>
      <p:grpSpPr>
        <a:xfrm>
          <a:off x="0" y="0"/>
          <a:ext cx="0" cy="0"/>
          <a:chOff x="0" y="0"/>
          <a:chExt cx="0" cy="0"/>
        </a:xfrm>
      </p:grpSpPr>
      <p:pic>
        <p:nvPicPr>
          <p:cNvPr id="3" name="Picture 2" descr="C:\Users\Library\Desktop\tHFBm4HMS2w.jpg"/>
          <p:cNvPicPr>
            <a:picLocks noChangeAspect="1" noChangeArrowheads="1"/>
          </p:cNvPicPr>
          <p:nvPr/>
        </p:nvPicPr>
        <p:blipFill>
          <a:blip r:embed="rId2">
            <a:lum contrast="10000"/>
          </a:blip>
          <a:srcRect/>
          <a:stretch>
            <a:fillRect/>
          </a:stretch>
        </p:blipFill>
        <p:spPr bwMode="auto">
          <a:xfrm>
            <a:off x="428596" y="2000240"/>
            <a:ext cx="3714776" cy="4527424"/>
          </a:xfrm>
          <a:prstGeom prst="rect">
            <a:avLst/>
          </a:prstGeom>
          <a:ln>
            <a:noFill/>
          </a:ln>
          <a:effectLst>
            <a:outerShdw blurRad="190500" algn="tl" rotWithShape="0">
              <a:srgbClr val="000000">
                <a:alpha val="70000"/>
              </a:srgbClr>
            </a:outerShdw>
          </a:effectLst>
        </p:spPr>
      </p:pic>
      <p:sp>
        <p:nvSpPr>
          <p:cNvPr id="2" name="Заголовок 1"/>
          <p:cNvSpPr>
            <a:spLocks noGrp="1"/>
          </p:cNvSpPr>
          <p:nvPr>
            <p:ph type="title"/>
          </p:nvPr>
        </p:nvSpPr>
        <p:spPr>
          <a:xfrm>
            <a:off x="357158" y="214290"/>
            <a:ext cx="8501122" cy="1571636"/>
          </a:xfrm>
        </p:spPr>
        <p:style>
          <a:lnRef idx="2">
            <a:schemeClr val="accent2"/>
          </a:lnRef>
          <a:fillRef idx="1">
            <a:schemeClr val="lt1"/>
          </a:fillRef>
          <a:effectRef idx="0">
            <a:schemeClr val="accent2"/>
          </a:effectRef>
          <a:fontRef idx="minor">
            <a:schemeClr val="dk1"/>
          </a:fontRef>
        </p:style>
        <p:txBody>
          <a:bodyPr>
            <a:noAutofit/>
          </a:bodyPr>
          <a:lstStyle/>
          <a:p>
            <a:r>
              <a:rPr lang="ru-RU" sz="3600" b="1" i="1" dirty="0" smtClean="0">
                <a:solidFill>
                  <a:srgbClr val="C00000"/>
                </a:solidFill>
                <a:latin typeface="Book Antiqua" pitchFamily="18" charset="0"/>
              </a:rPr>
              <a:t>День полного освобождения Ленинграда от фашистской блокады (1944 год)</a:t>
            </a:r>
            <a:endParaRPr lang="ru-RU" sz="3600" b="1" i="1" dirty="0">
              <a:solidFill>
                <a:srgbClr val="C00000"/>
              </a:solidFill>
              <a:latin typeface="Book Antiqua" pitchFamily="18" charset="0"/>
            </a:endParaRPr>
          </a:p>
        </p:txBody>
      </p:sp>
      <p:sp>
        <p:nvSpPr>
          <p:cNvPr id="4" name="Прямоугольник 3"/>
          <p:cNvSpPr/>
          <p:nvPr/>
        </p:nvSpPr>
        <p:spPr>
          <a:xfrm>
            <a:off x="4286248" y="1928802"/>
            <a:ext cx="4572000" cy="4524315"/>
          </a:xfrm>
          <a:prstGeom prst="rect">
            <a:avLst/>
          </a:prstGeom>
        </p:spPr>
        <p:txBody>
          <a:bodyPr>
            <a:spAutoFit/>
          </a:bodyPr>
          <a:lstStyle/>
          <a:p>
            <a:pPr algn="just"/>
            <a:r>
              <a:rPr lang="ru-RU" sz="1600" dirty="0">
                <a:solidFill>
                  <a:schemeClr val="accent2">
                    <a:lumMod val="50000"/>
                  </a:schemeClr>
                </a:solidFill>
                <a:latin typeface="Book Antiqua" pitchFamily="18" charset="0"/>
              </a:rPr>
              <a:t>В январе отмечается День полного освобождения Ленинграда от фашистской блокады (1944 год). Он был установлен в соответствии с Федеральным законом от 13 марта 1995 года "О днях воинской славы (победных днях) России" и ранее назывался Днем снятия блокады города Ленинграда. В </a:t>
            </a:r>
            <a:r>
              <a:rPr lang="ru-RU" sz="1600" dirty="0" smtClean="0">
                <a:solidFill>
                  <a:schemeClr val="accent2">
                    <a:lumMod val="50000"/>
                  </a:schemeClr>
                </a:solidFill>
                <a:latin typeface="Book Antiqua" pitchFamily="18" charset="0"/>
              </a:rPr>
              <a:t>2014 году </a:t>
            </a:r>
            <a:r>
              <a:rPr lang="ru-RU" sz="1600" dirty="0">
                <a:solidFill>
                  <a:schemeClr val="accent2">
                    <a:lumMod val="50000"/>
                  </a:schemeClr>
                </a:solidFill>
                <a:latin typeface="Book Antiqua" pitchFamily="18" charset="0"/>
              </a:rPr>
              <a:t>наименование было откорректировано, чтобы более полно отражать не только роль советских войск в освобождении города, но и заслугу жителей блокадного Ленинграда в его защите</a:t>
            </a:r>
            <a:r>
              <a:rPr lang="ru-RU" sz="1600" dirty="0" smtClean="0">
                <a:solidFill>
                  <a:schemeClr val="accent2">
                    <a:lumMod val="50000"/>
                  </a:schemeClr>
                </a:solidFill>
                <a:latin typeface="Book Antiqua" pitchFamily="18" charset="0"/>
              </a:rPr>
              <a:t>.</a:t>
            </a:r>
          </a:p>
          <a:p>
            <a:pPr algn="just"/>
            <a:r>
              <a:rPr lang="ru-RU" sz="1600" dirty="0">
                <a:solidFill>
                  <a:schemeClr val="accent2">
                    <a:lumMod val="50000"/>
                  </a:schemeClr>
                </a:solidFill>
                <a:latin typeface="Book Antiqua" pitchFamily="18" charset="0"/>
              </a:rPr>
              <a:t>27 января 1944 года в результате </a:t>
            </a:r>
            <a:r>
              <a:rPr lang="ru-RU" sz="1600" dirty="0" err="1">
                <a:solidFill>
                  <a:schemeClr val="accent2">
                    <a:lumMod val="50000"/>
                  </a:schemeClr>
                </a:solidFill>
                <a:latin typeface="Book Antiqua" pitchFamily="18" charset="0"/>
              </a:rPr>
              <a:t>Ленинградско-Новгородской</a:t>
            </a:r>
            <a:r>
              <a:rPr lang="ru-RU" sz="1600" dirty="0">
                <a:solidFill>
                  <a:schemeClr val="accent2">
                    <a:lumMod val="50000"/>
                  </a:schemeClr>
                </a:solidFill>
                <a:latin typeface="Book Antiqua" pitchFamily="18" charset="0"/>
              </a:rPr>
              <a:t> стратегической наступательной операции немецко-фашистские войска под Ленинградом </a:t>
            </a:r>
            <a:r>
              <a:rPr lang="ru-RU" sz="1600" dirty="0" smtClean="0">
                <a:solidFill>
                  <a:schemeClr val="accent2">
                    <a:lumMod val="50000"/>
                  </a:schemeClr>
                </a:solidFill>
                <a:latin typeface="Book Antiqua" pitchFamily="18" charset="0"/>
              </a:rPr>
              <a:t> </a:t>
            </a:r>
            <a:r>
              <a:rPr lang="ru-RU" sz="1600" dirty="0">
                <a:solidFill>
                  <a:schemeClr val="accent2">
                    <a:lumMod val="50000"/>
                  </a:schemeClr>
                </a:solidFill>
                <a:latin typeface="Book Antiqua" pitchFamily="18" charset="0"/>
              </a:rPr>
              <a:t>были окончательно разгромлены, а блокада города - снята.</a:t>
            </a:r>
          </a:p>
        </p:txBody>
      </p:sp>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28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2571768"/>
          </a:xfrm>
        </p:spPr>
        <p:style>
          <a:lnRef idx="2">
            <a:schemeClr val="accent2"/>
          </a:lnRef>
          <a:fillRef idx="1">
            <a:schemeClr val="lt1"/>
          </a:fillRef>
          <a:effectRef idx="0">
            <a:schemeClr val="accent2"/>
          </a:effectRef>
          <a:fontRef idx="minor">
            <a:schemeClr val="dk1"/>
          </a:fontRef>
        </p:style>
        <p:txBody>
          <a:bodyPr>
            <a:normAutofit fontScale="90000"/>
          </a:bodyPr>
          <a:lstStyle/>
          <a:p>
            <a:pPr algn="just"/>
            <a:r>
              <a:rPr lang="ru-RU" sz="1600" dirty="0" smtClean="0"/>
              <a:t/>
            </a:r>
            <a:br>
              <a:rPr lang="ru-RU" sz="1600" dirty="0" smtClean="0"/>
            </a:br>
            <a:r>
              <a:rPr lang="ru-RU" sz="1600" dirty="0"/>
              <a:t/>
            </a:r>
            <a:br>
              <a:rPr lang="ru-RU" sz="1600" dirty="0"/>
            </a:br>
            <a:r>
              <a:rPr lang="ru-RU" sz="1600" dirty="0" smtClean="0"/>
              <a:t/>
            </a:r>
            <a:br>
              <a:rPr lang="ru-RU" sz="1600" dirty="0" smtClean="0"/>
            </a:br>
            <a:r>
              <a:rPr lang="ru-RU" sz="2200" dirty="0" smtClean="0">
                <a:solidFill>
                  <a:schemeClr val="accent2">
                    <a:lumMod val="50000"/>
                  </a:schemeClr>
                </a:solidFill>
                <a:latin typeface="Book Antiqua" pitchFamily="18" charset="0"/>
              </a:rPr>
              <a:t>Блокада </a:t>
            </a:r>
            <a:r>
              <a:rPr lang="ru-RU" sz="2200" dirty="0">
                <a:solidFill>
                  <a:schemeClr val="accent2">
                    <a:lumMod val="50000"/>
                  </a:schemeClr>
                </a:solidFill>
                <a:latin typeface="Book Antiqua" pitchFamily="18" charset="0"/>
              </a:rPr>
              <a:t>города-героя, начавшаяся 8 сентября 1941 года, продолжалась 872 дня и стала самой кровопролитной в истории человечества. За это время фашисты сбросили на город 107 тысяч авиабомб и выпустили 150 тысяч снарядов, погибло 632 тысячи человек (по информации, прозвучавшей на Нюрнбергском процессе), по другим данным эта цифра достигает 1 млн. 97% жителей Ленинграда умерли от голода и только 3% - погибли во время бомбежек</a:t>
            </a:r>
            <a:r>
              <a:rPr lang="ru-RU" sz="2200" dirty="0" smtClean="0">
                <a:solidFill>
                  <a:schemeClr val="accent2">
                    <a:lumMod val="50000"/>
                  </a:schemeClr>
                </a:solidFill>
                <a:latin typeface="Book Antiqua" pitchFamily="18" charset="0"/>
              </a:rPr>
              <a:t>.</a:t>
            </a:r>
            <a:r>
              <a:rPr lang="ru-RU" sz="2200" dirty="0">
                <a:solidFill>
                  <a:schemeClr val="accent2">
                    <a:lumMod val="50000"/>
                  </a:schemeClr>
                </a:solidFill>
                <a:latin typeface="Book Antiqua" pitchFamily="18" charset="0"/>
              </a:rPr>
              <a:t/>
            </a:r>
            <a:br>
              <a:rPr lang="ru-RU" sz="2200" dirty="0">
                <a:solidFill>
                  <a:schemeClr val="accent2">
                    <a:lumMod val="50000"/>
                  </a:schemeClr>
                </a:solidFill>
                <a:latin typeface="Book Antiqua" pitchFamily="18" charset="0"/>
              </a:rPr>
            </a:br>
            <a:r>
              <a:rPr lang="ru-RU" sz="2000" dirty="0" smtClean="0">
                <a:solidFill>
                  <a:schemeClr val="accent2">
                    <a:lumMod val="75000"/>
                  </a:schemeClr>
                </a:solidFill>
                <a:latin typeface="Book Antiqua" pitchFamily="18" charset="0"/>
              </a:rPr>
              <a:t/>
            </a:r>
            <a:br>
              <a:rPr lang="ru-RU" sz="2000" dirty="0" smtClean="0">
                <a:solidFill>
                  <a:schemeClr val="accent2">
                    <a:lumMod val="75000"/>
                  </a:schemeClr>
                </a:solidFill>
                <a:latin typeface="Book Antiqua" pitchFamily="18" charset="0"/>
              </a:rPr>
            </a:br>
            <a:r>
              <a:rPr lang="ru-RU" sz="1600" dirty="0" smtClean="0"/>
              <a:t/>
            </a:r>
            <a:br>
              <a:rPr lang="ru-RU" sz="1600" dirty="0" smtClean="0"/>
            </a:br>
            <a:endParaRPr lang="ru-RU" sz="1600" dirty="0"/>
          </a:p>
        </p:txBody>
      </p:sp>
      <p:pic>
        <p:nvPicPr>
          <p:cNvPr id="16386" name="Picture 2" descr="https://img.razrisyika.ru/kart/11/1200/41008-blokadnyy-leningrad-5.jpg"/>
          <p:cNvPicPr>
            <a:picLocks noChangeAspect="1" noChangeArrowheads="1"/>
          </p:cNvPicPr>
          <p:nvPr/>
        </p:nvPicPr>
        <p:blipFill>
          <a:blip r:embed="rId2">
            <a:lum contrast="20000"/>
          </a:blip>
          <a:srcRect/>
          <a:stretch>
            <a:fillRect/>
          </a:stretch>
        </p:blipFill>
        <p:spPr bwMode="auto">
          <a:xfrm>
            <a:off x="428596" y="3286124"/>
            <a:ext cx="4000528" cy="3193969"/>
          </a:xfrm>
          <a:prstGeom prst="rect">
            <a:avLst/>
          </a:prstGeom>
          <a:ln>
            <a:noFill/>
          </a:ln>
          <a:effectLst>
            <a:outerShdw blurRad="292100" dist="139700" dir="2700000" algn="tl" rotWithShape="0">
              <a:srgbClr val="333333">
                <a:alpha val="65000"/>
              </a:srgbClr>
            </a:outerShdw>
          </a:effectLst>
        </p:spPr>
      </p:pic>
      <p:pic>
        <p:nvPicPr>
          <p:cNvPr id="4" name="Picture 2" descr="https://stihi.ru/pics/2023/01/27/8142.jpg"/>
          <p:cNvPicPr>
            <a:picLocks noChangeAspect="1" noChangeArrowheads="1"/>
          </p:cNvPicPr>
          <p:nvPr/>
        </p:nvPicPr>
        <p:blipFill>
          <a:blip r:embed="rId3" cstate="print">
            <a:lum contrast="30000"/>
          </a:blip>
          <a:srcRect/>
          <a:stretch>
            <a:fillRect/>
          </a:stretch>
        </p:blipFill>
        <p:spPr bwMode="auto">
          <a:xfrm>
            <a:off x="4643438" y="3000372"/>
            <a:ext cx="4071966" cy="357306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77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357158" y="500042"/>
            <a:ext cx="4286280" cy="569386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3200" b="1" i="1" dirty="0" smtClean="0">
                <a:solidFill>
                  <a:srgbClr val="C00000"/>
                </a:solidFill>
                <a:latin typeface="Book Antiqua" pitchFamily="18" charset="0"/>
              </a:rPr>
              <a:t>Продовольствие</a:t>
            </a:r>
          </a:p>
          <a:p>
            <a:pPr algn="ctr"/>
            <a:r>
              <a:rPr lang="ru-RU" sz="3200" b="1" i="1" dirty="0" smtClean="0">
                <a:solidFill>
                  <a:srgbClr val="C00000"/>
                </a:solidFill>
                <a:latin typeface="Book Antiqua" pitchFamily="18" charset="0"/>
              </a:rPr>
              <a:t> </a:t>
            </a:r>
            <a:r>
              <a:rPr lang="ru-RU" sz="3200" b="1" i="1" dirty="0">
                <a:solidFill>
                  <a:srgbClr val="C00000"/>
                </a:solidFill>
                <a:latin typeface="Book Antiqua" pitchFamily="18" charset="0"/>
              </a:rPr>
              <a:t>в блокадном </a:t>
            </a:r>
            <a:r>
              <a:rPr lang="ru-RU" sz="3200" b="1" i="1" dirty="0" smtClean="0">
                <a:solidFill>
                  <a:srgbClr val="C00000"/>
                </a:solidFill>
                <a:latin typeface="Book Antiqua" pitchFamily="18" charset="0"/>
              </a:rPr>
              <a:t>городе</a:t>
            </a:r>
          </a:p>
          <a:p>
            <a:pPr algn="ctr"/>
            <a:endParaRPr lang="ru-RU" sz="1200" b="1" i="1" dirty="0">
              <a:solidFill>
                <a:srgbClr val="C00000"/>
              </a:solidFill>
              <a:latin typeface="Book Antiqua" pitchFamily="18" charset="0"/>
            </a:endParaRPr>
          </a:p>
          <a:p>
            <a:pPr algn="just"/>
            <a:r>
              <a:rPr lang="ru-RU" sz="1600" dirty="0">
                <a:solidFill>
                  <a:schemeClr val="accent2">
                    <a:lumMod val="50000"/>
                  </a:schemeClr>
                </a:solidFill>
                <a:latin typeface="Book Antiqua" pitchFamily="18" charset="0"/>
              </a:rPr>
              <a:t>Хуже всего пришлось гражданскому населению, которое, несмотря на помощь с Большой земли, страдало от голода. Хотя город имел развитую пищевую промышленность и в мирное время обеспечивал не только потребности свои и области, но и других регионов, значительных запасов на складах не имелось. На конец июня 1941 года резервы составляли:</a:t>
            </a:r>
          </a:p>
          <a:p>
            <a:pPr algn="just"/>
            <a:r>
              <a:rPr lang="ru-RU" sz="1600" dirty="0">
                <a:solidFill>
                  <a:schemeClr val="accent2">
                    <a:lumMod val="50000"/>
                  </a:schemeClr>
                </a:solidFill>
                <a:latin typeface="Book Antiqua" pitchFamily="18" charset="0"/>
              </a:rPr>
              <a:t>муки - на 52 дня;</a:t>
            </a:r>
          </a:p>
          <a:p>
            <a:pPr algn="just"/>
            <a:r>
              <a:rPr lang="ru-RU" sz="1600" dirty="0">
                <a:solidFill>
                  <a:schemeClr val="accent2">
                    <a:lumMod val="50000"/>
                  </a:schemeClr>
                </a:solidFill>
                <a:latin typeface="Book Antiqua" pitchFamily="18" charset="0"/>
              </a:rPr>
              <a:t>крупы - на 89 дней;</a:t>
            </a:r>
          </a:p>
          <a:p>
            <a:pPr algn="just"/>
            <a:r>
              <a:rPr lang="ru-RU" sz="1600" dirty="0">
                <a:solidFill>
                  <a:schemeClr val="accent2">
                    <a:lumMod val="50000"/>
                  </a:schemeClr>
                </a:solidFill>
                <a:latin typeface="Book Antiqua" pitchFamily="18" charset="0"/>
              </a:rPr>
              <a:t>мяса - на 38 дней;</a:t>
            </a:r>
          </a:p>
          <a:p>
            <a:pPr algn="just"/>
            <a:r>
              <a:rPr lang="ru-RU" sz="1600" dirty="0">
                <a:solidFill>
                  <a:schemeClr val="accent2">
                    <a:lumMod val="50000"/>
                  </a:schemeClr>
                </a:solidFill>
                <a:latin typeface="Book Antiqua" pitchFamily="18" charset="0"/>
              </a:rPr>
              <a:t>масла сливочного - на 47 дней;</a:t>
            </a:r>
          </a:p>
          <a:p>
            <a:pPr algn="just"/>
            <a:r>
              <a:rPr lang="ru-RU" sz="1600" dirty="0">
                <a:solidFill>
                  <a:schemeClr val="accent2">
                    <a:lumMod val="50000"/>
                  </a:schemeClr>
                </a:solidFill>
                <a:latin typeface="Book Antiqua" pitchFamily="18" charset="0"/>
              </a:rPr>
              <a:t>масла растительного - на 29 дней.</a:t>
            </a:r>
          </a:p>
          <a:p>
            <a:pPr algn="just"/>
            <a:r>
              <a:rPr lang="ru-RU" sz="1600" dirty="0">
                <a:solidFill>
                  <a:schemeClr val="accent2">
                    <a:lumMod val="50000"/>
                  </a:schemeClr>
                </a:solidFill>
                <a:latin typeface="Book Antiqua" pitchFamily="18" charset="0"/>
              </a:rPr>
              <a:t>С 18 июля в городе была введена карточная система, нормы продуктов по которой неоднократно сокращались.</a:t>
            </a:r>
          </a:p>
        </p:txBody>
      </p:sp>
      <p:pic>
        <p:nvPicPr>
          <p:cNvPr id="19458" name="Picture 2" descr="https://ic.pics.livejournal.com/humus/758313/28877244/28877244_original.jpg"/>
          <p:cNvPicPr>
            <a:picLocks noChangeAspect="1" noChangeArrowheads="1"/>
          </p:cNvPicPr>
          <p:nvPr/>
        </p:nvPicPr>
        <p:blipFill>
          <a:blip r:embed="rId2"/>
          <a:srcRect/>
          <a:stretch>
            <a:fillRect/>
          </a:stretch>
        </p:blipFill>
        <p:spPr bwMode="auto">
          <a:xfrm>
            <a:off x="5072066" y="357166"/>
            <a:ext cx="3571900" cy="3467200"/>
          </a:xfrm>
          <a:prstGeom prst="rect">
            <a:avLst/>
          </a:prstGeom>
          <a:ln>
            <a:noFill/>
          </a:ln>
          <a:effectLst>
            <a:outerShdw blurRad="292100" dist="139700" dir="2700000" algn="tl" rotWithShape="0">
              <a:srgbClr val="333333">
                <a:alpha val="65000"/>
              </a:srgbClr>
            </a:outerShdw>
          </a:effectLst>
        </p:spPr>
      </p:pic>
      <p:pic>
        <p:nvPicPr>
          <p:cNvPr id="19460" name="Picture 4" descr="https://vremenynet.ru/u/arhiv/legenda/2424/5416.jpg"/>
          <p:cNvPicPr>
            <a:picLocks noChangeAspect="1" noChangeArrowheads="1"/>
          </p:cNvPicPr>
          <p:nvPr/>
        </p:nvPicPr>
        <p:blipFill>
          <a:blip r:embed="rId3">
            <a:lum contrast="10000"/>
          </a:blip>
          <a:srcRect r="723" b="21666"/>
          <a:stretch>
            <a:fillRect/>
          </a:stretch>
        </p:blipFill>
        <p:spPr bwMode="auto">
          <a:xfrm>
            <a:off x="4714876" y="4000504"/>
            <a:ext cx="4173483" cy="2428892"/>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nkerman-bibl.ru/content/uploads/2021/11/2926716083.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357158" y="428604"/>
            <a:ext cx="8501122" cy="1357322"/>
          </a:xfrm>
        </p:spPr>
        <p:style>
          <a:lnRef idx="2">
            <a:schemeClr val="accent2"/>
          </a:lnRef>
          <a:fillRef idx="1">
            <a:schemeClr val="lt1"/>
          </a:fillRef>
          <a:effectRef idx="0">
            <a:schemeClr val="accent2"/>
          </a:effectRef>
          <a:fontRef idx="minor">
            <a:schemeClr val="dk1"/>
          </a:fontRef>
        </p:style>
        <p:txBody>
          <a:bodyPr>
            <a:noAutofit/>
          </a:bodyPr>
          <a:lstStyle/>
          <a:p>
            <a:r>
              <a:rPr lang="ru-RU" sz="4800" b="1" i="1" dirty="0" smtClean="0">
                <a:solidFill>
                  <a:srgbClr val="C00000"/>
                </a:solidFill>
                <a:latin typeface="Book Antiqua" pitchFamily="18" charset="0"/>
              </a:rPr>
              <a:t>Был город-фронт, была блокада…</a:t>
            </a:r>
            <a:endParaRPr lang="ru-RU" sz="4800" b="1" i="1" dirty="0">
              <a:solidFill>
                <a:srgbClr val="C00000"/>
              </a:solidFill>
              <a:latin typeface="Book Antiqua" pitchFamily="18" charset="0"/>
            </a:endParaRPr>
          </a:p>
        </p:txBody>
      </p:sp>
      <p:sp>
        <p:nvSpPr>
          <p:cNvPr id="3" name="Подзаголовок 2"/>
          <p:cNvSpPr>
            <a:spLocks noGrp="1"/>
          </p:cNvSpPr>
          <p:nvPr>
            <p:ph type="subTitle" idx="1"/>
          </p:nvPr>
        </p:nvSpPr>
        <p:spPr>
          <a:xfrm>
            <a:off x="500034" y="2071678"/>
            <a:ext cx="8286808" cy="3143272"/>
          </a:xfrm>
        </p:spPr>
        <p:txBody>
          <a:bodyPr>
            <a:noAutofit/>
          </a:bodyPr>
          <a:lstStyle/>
          <a:p>
            <a:pPr algn="just"/>
            <a:r>
              <a:rPr lang="ru-RU" sz="2000" dirty="0" smtClean="0">
                <a:solidFill>
                  <a:schemeClr val="accent2">
                    <a:lumMod val="50000"/>
                  </a:schemeClr>
                </a:solidFill>
                <a:latin typeface="Book Antiqua" pitchFamily="18" charset="0"/>
              </a:rPr>
              <a:t>Огромное значение имела </a:t>
            </a:r>
            <a:r>
              <a:rPr lang="ru-RU" sz="2000" b="1" dirty="0" smtClean="0">
                <a:solidFill>
                  <a:schemeClr val="accent2">
                    <a:lumMod val="50000"/>
                  </a:schemeClr>
                </a:solidFill>
                <a:latin typeface="Book Antiqua" pitchFamily="18" charset="0"/>
              </a:rPr>
              <a:t>Дорога жизни </a:t>
            </a:r>
            <a:r>
              <a:rPr lang="ru-RU" sz="2000" dirty="0" smtClean="0">
                <a:solidFill>
                  <a:schemeClr val="accent2">
                    <a:lumMod val="50000"/>
                  </a:schemeClr>
                </a:solidFill>
                <a:latin typeface="Book Antiqua" pitchFamily="18" charset="0"/>
              </a:rPr>
              <a:t>- ледовый путь через Ладожское озеро, который функционировал с 22 ноября 1941 года по 23 апреля 1942-го. Дорога начала действовать в те дни, когда норму продовольствия в городе урезали до минимума, а люди массово умирали от голода. Через Ладожское озеро были проложены телефонно-телеграфный, электрический кабели, которые обеспечивали связь с Большой землей и электроснабжение Ленинграда. На дне озера построен трубопровод для снабжения топливом, Ладожская военная флотилия защищала коммуникации, а Северо-Западное речное пароходство перевозило грузы в то время, когда льда на озере не было. Немцы бомбили и обстреливали дорогу, но им не удалось остановить движение.</a:t>
            </a:r>
            <a:endParaRPr lang="ru-RU" sz="2000" dirty="0">
              <a:solidFill>
                <a:schemeClr val="accent2">
                  <a:lumMod val="50000"/>
                </a:schemeClr>
              </a:solidFill>
              <a:latin typeface="Book Antiqua" pitchFamily="18" charset="0"/>
            </a:endParaRPr>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000504"/>
            <a:ext cx="8501122" cy="2571768"/>
          </a:xfrm>
        </p:spPr>
        <p:style>
          <a:lnRef idx="2">
            <a:schemeClr val="accent2"/>
          </a:lnRef>
          <a:fillRef idx="1">
            <a:schemeClr val="lt1"/>
          </a:fillRef>
          <a:effectRef idx="0">
            <a:schemeClr val="accent2"/>
          </a:effectRef>
          <a:fontRef idx="minor">
            <a:schemeClr val="dk1"/>
          </a:fontRef>
        </p:style>
        <p:txBody>
          <a:bodyPr>
            <a:noAutofit/>
          </a:bodyPr>
          <a:lstStyle/>
          <a:p>
            <a:pPr algn="just"/>
            <a:r>
              <a:rPr lang="ru-RU" sz="1800" dirty="0" smtClean="0">
                <a:solidFill>
                  <a:schemeClr val="accent2">
                    <a:lumMod val="50000"/>
                  </a:schemeClr>
                </a:solidFill>
                <a:latin typeface="Book Antiqua" pitchFamily="18" charset="0"/>
              </a:rPr>
              <a:t>На Пискаревском мемориальном кладбище в Санкт-Петербурге захоронены сотни тысяч жертв блокады и воинов Ленинградского фронта, в 1960 году здесь зажжен вечный огонь. Ежегодно в нашей стране отмечается дата освобождения Ленинграда от блокады.</a:t>
            </a:r>
            <a:br>
              <a:rPr lang="ru-RU" sz="1800" dirty="0" smtClean="0">
                <a:solidFill>
                  <a:schemeClr val="accent2">
                    <a:lumMod val="50000"/>
                  </a:schemeClr>
                </a:solidFill>
                <a:latin typeface="Book Antiqua" pitchFamily="18" charset="0"/>
              </a:rPr>
            </a:br>
            <a:r>
              <a:rPr lang="ru-RU" sz="1800" dirty="0" smtClean="0">
                <a:solidFill>
                  <a:schemeClr val="accent2">
                    <a:lumMod val="50000"/>
                  </a:schemeClr>
                </a:solidFill>
                <a:latin typeface="Book Antiqua" pitchFamily="18" charset="0"/>
              </a:rPr>
              <a:t>22 декабря 1942 года была учреждена медаль "За оборону Ленинграда", которой награждено около 1,5 миллиона человек. 26 января 1945 года сам город Ленинград был награжден орденом Ленина. С 1 мая 1945 года Ленинград — город-герой, а 8 мая 1965 года городу была вручена медаль "Золотая звезда«.</a:t>
            </a:r>
            <a:endParaRPr lang="ru-RU" sz="1800" dirty="0">
              <a:solidFill>
                <a:schemeClr val="accent2">
                  <a:lumMod val="50000"/>
                </a:schemeClr>
              </a:solidFill>
              <a:latin typeface="Book Antiqua" pitchFamily="18" charset="0"/>
            </a:endParaRPr>
          </a:p>
        </p:txBody>
      </p:sp>
      <p:sp>
        <p:nvSpPr>
          <p:cNvPr id="18434" name="AutoShape 2" descr="https://cdn.gdz4you.com/files/slides/6d1/9225f58ee0279c321ed2fd0ed3787571.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482" name="Picture 2" descr="https://xn--b1ae4ad.xn--p1ai/img/calendar/91c01f11-f59a-4555-86f7-a8a446fcb388.jpg"/>
          <p:cNvPicPr>
            <a:picLocks noChangeAspect="1" noChangeArrowheads="1"/>
          </p:cNvPicPr>
          <p:nvPr/>
        </p:nvPicPr>
        <p:blipFill>
          <a:blip r:embed="rId2"/>
          <a:srcRect/>
          <a:stretch>
            <a:fillRect/>
          </a:stretch>
        </p:blipFill>
        <p:spPr bwMode="auto">
          <a:xfrm>
            <a:off x="3929058" y="357166"/>
            <a:ext cx="4749003" cy="3214710"/>
          </a:xfrm>
          <a:prstGeom prst="rect">
            <a:avLst/>
          </a:prstGeom>
          <a:ln>
            <a:noFill/>
          </a:ln>
          <a:effectLst>
            <a:outerShdw blurRad="292100" dist="139700" dir="2700000" algn="tl" rotWithShape="0">
              <a:srgbClr val="333333">
                <a:alpha val="65000"/>
              </a:srgbClr>
            </a:outerShdw>
          </a:effectLst>
        </p:spPr>
      </p:pic>
      <p:pic>
        <p:nvPicPr>
          <p:cNvPr id="20484" name="Picture 4" descr="https://auction.conros.ru/img/658/1036%2B.jpg"/>
          <p:cNvPicPr>
            <a:picLocks noChangeAspect="1" noChangeArrowheads="1"/>
          </p:cNvPicPr>
          <p:nvPr/>
        </p:nvPicPr>
        <p:blipFill>
          <a:blip r:embed="rId3">
            <a:clrChange>
              <a:clrFrom>
                <a:srgbClr val="D0BFB5"/>
              </a:clrFrom>
              <a:clrTo>
                <a:srgbClr val="D0BFB5">
                  <a:alpha val="0"/>
                </a:srgbClr>
              </a:clrTo>
            </a:clrChange>
          </a:blip>
          <a:srcRect/>
          <a:stretch>
            <a:fillRect/>
          </a:stretch>
        </p:blipFill>
        <p:spPr bwMode="auto">
          <a:xfrm>
            <a:off x="1071538" y="214290"/>
            <a:ext cx="2000264" cy="2926453"/>
          </a:xfrm>
          <a:prstGeom prst="rect">
            <a:avLst/>
          </a:prstGeom>
          <a:noFill/>
        </p:spPr>
      </p:pic>
      <p:sp>
        <p:nvSpPr>
          <p:cNvPr id="6" name="Прямоугольник 5"/>
          <p:cNvSpPr/>
          <p:nvPr/>
        </p:nvSpPr>
        <p:spPr>
          <a:xfrm>
            <a:off x="428596" y="3143248"/>
            <a:ext cx="3219150" cy="707886"/>
          </a:xfrm>
          <a:prstGeom prst="rect">
            <a:avLst/>
          </a:prstGeom>
        </p:spPr>
        <p:txBody>
          <a:bodyPr wrap="none">
            <a:spAutoFit/>
          </a:bodyPr>
          <a:lstStyle/>
          <a:p>
            <a:pPr algn="ctr"/>
            <a:r>
              <a:rPr lang="ru-RU" sz="2000" b="1" dirty="0" smtClean="0">
                <a:solidFill>
                  <a:schemeClr val="accent2">
                    <a:lumMod val="50000"/>
                  </a:schemeClr>
                </a:solidFill>
                <a:latin typeface="Book Antiqua" pitchFamily="18" charset="0"/>
              </a:rPr>
              <a:t>Знак «Жителю </a:t>
            </a:r>
          </a:p>
          <a:p>
            <a:pPr algn="ctr"/>
            <a:r>
              <a:rPr lang="ru-RU" sz="2000" b="1" dirty="0" smtClean="0">
                <a:solidFill>
                  <a:schemeClr val="accent2">
                    <a:lumMod val="50000"/>
                  </a:schemeClr>
                </a:solidFill>
                <a:latin typeface="Book Antiqua" pitchFamily="18" charset="0"/>
              </a:rPr>
              <a:t>блокадного Ленинграда</a:t>
            </a:r>
            <a:endParaRPr lang="ru-RU" sz="2000" dirty="0"/>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79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572560" cy="2214578"/>
          </a:xfrm>
        </p:spPr>
        <p:style>
          <a:lnRef idx="2">
            <a:schemeClr val="accent2"/>
          </a:lnRef>
          <a:fillRef idx="1">
            <a:schemeClr val="lt1"/>
          </a:fillRef>
          <a:effectRef idx="0">
            <a:schemeClr val="accent2"/>
          </a:effectRef>
          <a:fontRef idx="minor">
            <a:schemeClr val="dk1"/>
          </a:fontRef>
        </p:style>
        <p:txBody>
          <a:bodyPr>
            <a:noAutofit/>
          </a:bodyPr>
          <a:lstStyle/>
          <a:p>
            <a:pPr algn="just"/>
            <a:r>
              <a:rPr lang="ru-RU" sz="2000" b="1" dirty="0" smtClean="0">
                <a:solidFill>
                  <a:schemeClr val="accent2">
                    <a:lumMod val="50000"/>
                  </a:schemeClr>
                </a:solidFill>
                <a:latin typeface="Book Antiqua" pitchFamily="18" charset="0"/>
              </a:rPr>
              <a:t/>
            </a:r>
            <a:br>
              <a:rPr lang="ru-RU" sz="2000" b="1" dirty="0" smtClean="0">
                <a:solidFill>
                  <a:schemeClr val="accent2">
                    <a:lumMod val="50000"/>
                  </a:schemeClr>
                </a:solidFill>
                <a:latin typeface="Book Antiqua" pitchFamily="18" charset="0"/>
              </a:rPr>
            </a:br>
            <a:r>
              <a:rPr lang="ru-RU" sz="1800" dirty="0" smtClean="0">
                <a:solidFill>
                  <a:schemeClr val="accent2">
                    <a:lumMod val="50000"/>
                  </a:schemeClr>
                </a:solidFill>
                <a:latin typeface="Book Antiqua" pitchFamily="18" charset="0"/>
              </a:rPr>
              <a:t>Память </a:t>
            </a:r>
            <a:r>
              <a:rPr lang="ru-RU" sz="1800" dirty="0">
                <a:solidFill>
                  <a:schemeClr val="accent2">
                    <a:lumMod val="50000"/>
                  </a:schemeClr>
                </a:solidFill>
                <a:latin typeface="Book Antiqua" pitchFamily="18" charset="0"/>
              </a:rPr>
              <a:t>о блокадном Ленинграде и его героических защитниках увековечена в монументальных скульптурах и музеях. В самом городе существует музей обороны и блокады Ленинграда, в котором хранятся сотни вещей блокадников и рассказывается о тех страшных днях и ночах. Также в городе существует Монумент героическим защитникам Ленинграда, обелиск "Городу-герою Ленинграду", мемориал "Разорванное кольцо", символизирующий Дорогу жизни, и многие </a:t>
            </a:r>
            <a:r>
              <a:rPr lang="ru-RU" sz="1800" dirty="0" smtClean="0">
                <a:solidFill>
                  <a:schemeClr val="accent2">
                    <a:lumMod val="50000"/>
                  </a:schemeClr>
                </a:solidFill>
                <a:latin typeface="Book Antiqua" pitchFamily="18" charset="0"/>
              </a:rPr>
              <a:t>другие события и явления. </a:t>
            </a:r>
            <a:r>
              <a:rPr lang="ru-RU" sz="1800" dirty="0">
                <a:solidFill>
                  <a:schemeClr val="accent2">
                    <a:lumMod val="50000"/>
                  </a:schemeClr>
                </a:solidFill>
                <a:latin typeface="Book Antiqua" pitchFamily="18" charset="0"/>
              </a:rPr>
              <a:t/>
            </a:r>
            <a:br>
              <a:rPr lang="ru-RU" sz="1800" dirty="0">
                <a:solidFill>
                  <a:schemeClr val="accent2">
                    <a:lumMod val="50000"/>
                  </a:schemeClr>
                </a:solidFill>
                <a:latin typeface="Book Antiqua" pitchFamily="18" charset="0"/>
              </a:rPr>
            </a:br>
            <a:endParaRPr lang="ru-RU" sz="1800" dirty="0">
              <a:solidFill>
                <a:schemeClr val="accent2">
                  <a:lumMod val="50000"/>
                </a:schemeClr>
              </a:solidFill>
              <a:latin typeface="Book Antiqua" pitchFamily="18" charset="0"/>
            </a:endParaRPr>
          </a:p>
        </p:txBody>
      </p:sp>
      <p:sp>
        <p:nvSpPr>
          <p:cNvPr id="18434" name="AutoShape 2" descr="https://cdn.gdz4you.com/files/slides/6d1/9225f58ee0279c321ed2fd0ed3787571.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436" name="Picture 4" descr="https://sun9-4.userapi.com/impg/5G5ZZfbcm3NlLY3Pzvrhg8ehDqKroLHnFYJkhQ/bsmklkgexnE.jpg?size=1024x507&amp;quality=96&amp;sign=75c7979c5ee0e9033364de4761e9578e&amp;c_uniq_tag=CJK8HEdLqxN3gdsGKwltDkxynp6jCD18r-einjCn4Gk&amp;type=album"/>
          <p:cNvPicPr>
            <a:picLocks noChangeAspect="1" noChangeArrowheads="1"/>
          </p:cNvPicPr>
          <p:nvPr/>
        </p:nvPicPr>
        <p:blipFill>
          <a:blip r:embed="rId2"/>
          <a:srcRect/>
          <a:stretch>
            <a:fillRect/>
          </a:stretch>
        </p:blipFill>
        <p:spPr bwMode="auto">
          <a:xfrm>
            <a:off x="928662" y="2786058"/>
            <a:ext cx="7275090" cy="38163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style>
          <a:lnRef idx="2">
            <a:schemeClr val="accent2"/>
          </a:lnRef>
          <a:fillRef idx="1">
            <a:schemeClr val="lt1"/>
          </a:fillRef>
          <a:effectRef idx="0">
            <a:schemeClr val="accent2"/>
          </a:effectRef>
          <a:fontRef idx="minor">
            <a:schemeClr val="dk1"/>
          </a:fontRef>
        </p:style>
        <p:txBody>
          <a:bodyPr>
            <a:noAutofit/>
          </a:bodyPr>
          <a:lstStyle/>
          <a:p>
            <a:r>
              <a:rPr lang="ru-RU" sz="4000" b="1" i="1" dirty="0" smtClean="0">
                <a:solidFill>
                  <a:srgbClr val="C00000"/>
                </a:solidFill>
                <a:latin typeface="Book Antiqua" pitchFamily="18" charset="0"/>
              </a:rPr>
              <a:t>Музыка в блокадном Ленинграде</a:t>
            </a:r>
            <a:endParaRPr lang="ru-RU" sz="4000" b="1" i="1" dirty="0">
              <a:solidFill>
                <a:srgbClr val="C00000"/>
              </a:solidFill>
              <a:latin typeface="Book Antiqua" pitchFamily="18" charset="0"/>
            </a:endParaRPr>
          </a:p>
        </p:txBody>
      </p:sp>
      <p:sp>
        <p:nvSpPr>
          <p:cNvPr id="5" name="Прямоугольник 4"/>
          <p:cNvSpPr/>
          <p:nvPr/>
        </p:nvSpPr>
        <p:spPr>
          <a:xfrm>
            <a:off x="428596" y="3786190"/>
            <a:ext cx="8358214" cy="2800767"/>
          </a:xfrm>
          <a:prstGeom prst="rect">
            <a:avLst/>
          </a:prstGeom>
        </p:spPr>
        <p:txBody>
          <a:bodyPr wrap="square">
            <a:spAutoFit/>
          </a:bodyPr>
          <a:lstStyle/>
          <a:p>
            <a:pPr algn="just"/>
            <a:r>
              <a:rPr lang="ru-RU" sz="1600" dirty="0" smtClean="0">
                <a:solidFill>
                  <a:schemeClr val="accent2">
                    <a:lumMod val="50000"/>
                  </a:schemeClr>
                </a:solidFill>
                <a:latin typeface="Book Antiqua" pitchFamily="18" charset="0"/>
              </a:rPr>
              <a:t>Симфонический оркестр Ленинградского радиокомитета исполнил в блокадном городе Седьмую симфонию </a:t>
            </a:r>
            <a:r>
              <a:rPr lang="ru-RU" sz="1600" b="1" dirty="0" smtClean="0">
                <a:solidFill>
                  <a:schemeClr val="accent2">
                    <a:lumMod val="50000"/>
                  </a:schemeClr>
                </a:solidFill>
                <a:latin typeface="Book Antiqua" pitchFamily="18" charset="0"/>
              </a:rPr>
              <a:t>Дмитрия Шостаковича </a:t>
            </a:r>
            <a:r>
              <a:rPr lang="ru-RU" sz="1600" dirty="0" smtClean="0">
                <a:solidFill>
                  <a:schemeClr val="accent2">
                    <a:lumMod val="50000"/>
                  </a:schemeClr>
                </a:solidFill>
                <a:latin typeface="Book Antiqua" pitchFamily="18" charset="0"/>
              </a:rPr>
              <a:t>(или Симфонию № 7 «Ленинградская» до мажор соч. 60, где 60 — порядковый номер в полном собрании сочинений). </a:t>
            </a:r>
            <a:r>
              <a:rPr lang="ru-RU" sz="1600" dirty="0" smtClean="0">
                <a:solidFill>
                  <a:schemeClr val="accent2">
                    <a:lumMod val="50000"/>
                  </a:schemeClr>
                </a:solidFill>
                <a:latin typeface="Book Antiqua" pitchFamily="18" charset="0"/>
              </a:rPr>
              <a:t>После </a:t>
            </a:r>
            <a:r>
              <a:rPr lang="ru-RU" sz="1600" dirty="0" smtClean="0">
                <a:solidFill>
                  <a:schemeClr val="accent2">
                    <a:lumMod val="50000"/>
                  </a:schemeClr>
                </a:solidFill>
                <a:latin typeface="Book Antiqua" pitchFamily="18" charset="0"/>
              </a:rPr>
              <a:t>концертов 5 марта 1942-го в Куйбышеве (ныне — Самара) и 29 марта в Москве, слава симфонии распространилась по миру. Партитуру Шостаковича пересняли на микроплёнку и отправили на Запад, в страны антигитлеровской коалиции. 22 июня симфония прозвучала в Лондоне (Лондонский симфонический оркестр под управлением Генри Вуда), а затем в США (оркестр Нью-Йоркского радио под управлением дирижера </a:t>
            </a:r>
            <a:r>
              <a:rPr lang="ru-RU" sz="1600" dirty="0" err="1" smtClean="0">
                <a:solidFill>
                  <a:schemeClr val="accent2">
                    <a:lumMod val="50000"/>
                  </a:schemeClr>
                </a:solidFill>
                <a:latin typeface="Book Antiqua" pitchFamily="18" charset="0"/>
              </a:rPr>
              <a:t>Артуро</a:t>
            </a:r>
            <a:r>
              <a:rPr lang="ru-RU" sz="1600" dirty="0" smtClean="0">
                <a:solidFill>
                  <a:schemeClr val="accent2">
                    <a:lumMod val="50000"/>
                  </a:schemeClr>
                </a:solidFill>
                <a:latin typeface="Book Antiqua" pitchFamily="18" charset="0"/>
              </a:rPr>
              <a:t> Тосканини). И только в августе её впервые исполнили в блокадном </a:t>
            </a:r>
            <a:r>
              <a:rPr lang="ru-RU" sz="1600" dirty="0" smtClean="0">
                <a:solidFill>
                  <a:schemeClr val="accent2">
                    <a:lumMod val="50000"/>
                  </a:schemeClr>
                </a:solidFill>
                <a:latin typeface="Book Antiqua" pitchFamily="18" charset="0"/>
              </a:rPr>
              <a:t>Ленинграде. Дирижировал Карл Ильич </a:t>
            </a:r>
            <a:r>
              <a:rPr lang="ru-RU" sz="1600" dirty="0" err="1" smtClean="0">
                <a:solidFill>
                  <a:schemeClr val="accent2">
                    <a:lumMod val="50000"/>
                  </a:schemeClr>
                </a:solidFill>
                <a:latin typeface="Book Antiqua" pitchFamily="18" charset="0"/>
              </a:rPr>
              <a:t>Элиасберг</a:t>
            </a:r>
            <a:r>
              <a:rPr lang="ru-RU" sz="1600" dirty="0" smtClean="0">
                <a:solidFill>
                  <a:schemeClr val="accent2">
                    <a:lumMod val="50000"/>
                  </a:schemeClr>
                </a:solidFill>
                <a:latin typeface="Book Antiqua" pitchFamily="18" charset="0"/>
              </a:rPr>
              <a:t>.</a:t>
            </a:r>
            <a:endParaRPr lang="ru-RU" sz="1600" dirty="0">
              <a:solidFill>
                <a:schemeClr val="accent2">
                  <a:lumMod val="50000"/>
                </a:schemeClr>
              </a:solidFill>
              <a:latin typeface="Book Antiqua" pitchFamily="18" charset="0"/>
            </a:endParaRPr>
          </a:p>
        </p:txBody>
      </p:sp>
      <p:pic>
        <p:nvPicPr>
          <p:cNvPr id="22532" name="Picture 4" descr="https://pravfond.ru/upload/iblock/989/9893f396349c874314a0cd52db293175.jpg"/>
          <p:cNvPicPr>
            <a:picLocks noChangeAspect="1" noChangeArrowheads="1"/>
          </p:cNvPicPr>
          <p:nvPr/>
        </p:nvPicPr>
        <p:blipFill>
          <a:blip r:embed="rId2"/>
          <a:srcRect/>
          <a:stretch>
            <a:fillRect/>
          </a:stretch>
        </p:blipFill>
        <p:spPr bwMode="auto">
          <a:xfrm>
            <a:off x="428596" y="1357298"/>
            <a:ext cx="4135689" cy="2214578"/>
          </a:xfrm>
          <a:prstGeom prst="rect">
            <a:avLst/>
          </a:prstGeom>
          <a:ln>
            <a:noFill/>
          </a:ln>
          <a:effectLst>
            <a:outerShdw blurRad="292100" dist="139700" dir="2700000" algn="tl" rotWithShape="0">
              <a:srgbClr val="333333">
                <a:alpha val="65000"/>
              </a:srgbClr>
            </a:outerShdw>
          </a:effectLst>
        </p:spPr>
      </p:pic>
      <p:pic>
        <p:nvPicPr>
          <p:cNvPr id="22534" name="Picture 6" descr="https://gorets-media.ru/uploads/images/Hronogor/March/.thumbs/cc219c371f8baf46329199096314e702_1144_577_1.jpg"/>
          <p:cNvPicPr>
            <a:picLocks noChangeAspect="1" noChangeArrowheads="1"/>
          </p:cNvPicPr>
          <p:nvPr/>
        </p:nvPicPr>
        <p:blipFill>
          <a:blip r:embed="rId3"/>
          <a:srcRect/>
          <a:stretch>
            <a:fillRect/>
          </a:stretch>
        </p:blipFill>
        <p:spPr bwMode="auto">
          <a:xfrm>
            <a:off x="4643438" y="1357298"/>
            <a:ext cx="4071966" cy="221457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25536"/>
          </a:xfrm>
        </p:spPr>
        <p:style>
          <a:lnRef idx="2">
            <a:schemeClr val="accent2"/>
          </a:lnRef>
          <a:fillRef idx="1">
            <a:schemeClr val="lt1"/>
          </a:fillRef>
          <a:effectRef idx="0">
            <a:schemeClr val="accent2"/>
          </a:effectRef>
          <a:fontRef idx="minor">
            <a:schemeClr val="dk1"/>
          </a:fontRef>
        </p:style>
        <p:txBody>
          <a:bodyPr>
            <a:noAutofit/>
          </a:bodyPr>
          <a:lstStyle/>
          <a:p>
            <a:r>
              <a:rPr lang="ru-RU" sz="4000" b="1" i="1" dirty="0" smtClean="0">
                <a:solidFill>
                  <a:srgbClr val="C00000"/>
                </a:solidFill>
                <a:latin typeface="Book Antiqua" pitchFamily="18" charset="0"/>
              </a:rPr>
              <a:t>Седьмая симфония </a:t>
            </a:r>
            <a:br>
              <a:rPr lang="ru-RU" sz="4000" b="1" i="1" dirty="0" smtClean="0">
                <a:solidFill>
                  <a:srgbClr val="C00000"/>
                </a:solidFill>
                <a:latin typeface="Book Antiqua" pitchFamily="18" charset="0"/>
              </a:rPr>
            </a:br>
            <a:r>
              <a:rPr lang="ru-RU" sz="4000" b="1" i="1" dirty="0" smtClean="0">
                <a:solidFill>
                  <a:srgbClr val="C00000"/>
                </a:solidFill>
                <a:latin typeface="Book Antiqua" pitchFamily="18" charset="0"/>
              </a:rPr>
              <a:t>Д.Д. Шостаковича</a:t>
            </a:r>
            <a:endParaRPr lang="ru-RU" sz="4000" b="1" i="1" dirty="0">
              <a:solidFill>
                <a:srgbClr val="C00000"/>
              </a:solidFill>
              <a:latin typeface="Book Antiqua" pitchFamily="18" charset="0"/>
            </a:endParaRPr>
          </a:p>
        </p:txBody>
      </p:sp>
      <p:sp>
        <p:nvSpPr>
          <p:cNvPr id="5" name="Прямоугольник 4"/>
          <p:cNvSpPr/>
          <p:nvPr/>
        </p:nvSpPr>
        <p:spPr>
          <a:xfrm>
            <a:off x="285720" y="1643050"/>
            <a:ext cx="4572000" cy="3293209"/>
          </a:xfrm>
          <a:prstGeom prst="rect">
            <a:avLst/>
          </a:prstGeom>
        </p:spPr>
        <p:txBody>
          <a:bodyPr>
            <a:spAutoFit/>
          </a:bodyPr>
          <a:lstStyle/>
          <a:p>
            <a:pPr algn="just"/>
            <a:r>
              <a:rPr lang="ru-RU" sz="1600" dirty="0" smtClean="0">
                <a:solidFill>
                  <a:schemeClr val="accent2">
                    <a:lumMod val="50000"/>
                  </a:schemeClr>
                </a:solidFill>
                <a:latin typeface="Book Antiqua" pitchFamily="18" charset="0"/>
              </a:rPr>
              <a:t>Музыканты были истощены и физически, и морально. Карл Ильич не мог передвигаться без посторонней помощи. Однако какая-то неведомая сила помогала ему и оркестру в трудные минуты.</a:t>
            </a:r>
          </a:p>
          <a:p>
            <a:pPr algn="just"/>
            <a:r>
              <a:rPr lang="ru-RU" sz="1600" dirty="0" smtClean="0">
                <a:solidFill>
                  <a:schemeClr val="accent2">
                    <a:lumMod val="50000"/>
                  </a:schemeClr>
                </a:solidFill>
                <a:latin typeface="Book Antiqua" pitchFamily="18" charset="0"/>
              </a:rPr>
              <a:t>Защита от артобстрела филармонии, где репетировался шедевр Шостаковича, была для советской армии стратегически важной задачей. Руководил военной операцией под названием «Шквал» генерал и будущий герой СССР </a:t>
            </a:r>
            <a:r>
              <a:rPr lang="ru-RU" sz="1600" b="1" dirty="0" smtClean="0">
                <a:solidFill>
                  <a:schemeClr val="accent2">
                    <a:lumMod val="50000"/>
                  </a:schemeClr>
                </a:solidFill>
                <a:latin typeface="Book Antiqua" pitchFamily="18" charset="0"/>
              </a:rPr>
              <a:t>Леонид Говоров</a:t>
            </a:r>
            <a:r>
              <a:rPr lang="ru-RU" sz="1600" dirty="0" smtClean="0">
                <a:solidFill>
                  <a:schemeClr val="accent2">
                    <a:lumMod val="50000"/>
                  </a:schemeClr>
                </a:solidFill>
                <a:latin typeface="Book Antiqua" pitchFamily="18" charset="0"/>
              </a:rPr>
              <a:t> — он же присутствовал на ленинградском исполнении симфонии.</a:t>
            </a:r>
            <a:endParaRPr lang="ru-RU" sz="1600" dirty="0">
              <a:solidFill>
                <a:schemeClr val="accent2">
                  <a:lumMod val="50000"/>
                </a:schemeClr>
              </a:solidFill>
              <a:latin typeface="Book Antiqua" pitchFamily="18" charset="0"/>
            </a:endParaRPr>
          </a:p>
        </p:txBody>
      </p:sp>
      <p:pic>
        <p:nvPicPr>
          <p:cNvPr id="6" name="Picture 2" descr="https://myslide.ru/documents_7/6416b0c90ec2db93e303d0d15bc54218/img11.jpg"/>
          <p:cNvPicPr>
            <a:picLocks noChangeAspect="1" noChangeArrowheads="1"/>
          </p:cNvPicPr>
          <p:nvPr/>
        </p:nvPicPr>
        <p:blipFill>
          <a:blip r:embed="rId2"/>
          <a:srcRect l="937" t="30000" r="42812" b="20000"/>
          <a:stretch>
            <a:fillRect/>
          </a:stretch>
        </p:blipFill>
        <p:spPr bwMode="auto">
          <a:xfrm>
            <a:off x="5143504" y="4286256"/>
            <a:ext cx="3429024" cy="2238391"/>
          </a:xfrm>
          <a:prstGeom prst="rect">
            <a:avLst/>
          </a:prstGeom>
          <a:ln>
            <a:noFill/>
          </a:ln>
          <a:effectLst>
            <a:outerShdw blurRad="292100" dist="139700" dir="2700000" algn="tl" rotWithShape="0">
              <a:srgbClr val="333333">
                <a:alpha val="65000"/>
              </a:srgbClr>
            </a:outerShdw>
          </a:effectLst>
        </p:spPr>
      </p:pic>
      <p:pic>
        <p:nvPicPr>
          <p:cNvPr id="7" name="Picture 2" descr="https://static.orpheus.ru/image_proxies/521/13/8ffa8890.jpg"/>
          <p:cNvPicPr>
            <a:picLocks noChangeAspect="1" noChangeArrowheads="1"/>
          </p:cNvPicPr>
          <p:nvPr/>
        </p:nvPicPr>
        <p:blipFill>
          <a:blip r:embed="rId3"/>
          <a:srcRect l="4498" t="6000" r="6671" b="5499"/>
          <a:stretch>
            <a:fillRect/>
          </a:stretch>
        </p:blipFill>
        <p:spPr bwMode="auto">
          <a:xfrm>
            <a:off x="5143504" y="1714488"/>
            <a:ext cx="3429024" cy="2500330"/>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357158" y="4929198"/>
            <a:ext cx="4500594" cy="1323439"/>
          </a:xfrm>
          <a:prstGeom prst="rect">
            <a:avLst/>
          </a:prstGeom>
        </p:spPr>
        <p:txBody>
          <a:bodyPr wrap="square">
            <a:spAutoFit/>
          </a:bodyPr>
          <a:lstStyle/>
          <a:p>
            <a:pPr algn="just"/>
            <a:r>
              <a:rPr lang="ru-RU" sz="1600" dirty="0" smtClean="0">
                <a:solidFill>
                  <a:schemeClr val="accent2">
                    <a:lumMod val="50000"/>
                  </a:schemeClr>
                </a:solidFill>
                <a:latin typeface="Book Antiqua" pitchFamily="18" charset="0"/>
              </a:rPr>
              <a:t>Произведение композитора стало символом стойкости человеческого духа. Симфония написана задолго до окончания войны. Композитор предрек крах фашизма и триумф свободного народа.</a:t>
            </a:r>
            <a:endParaRPr lang="ru-RU" sz="1600" dirty="0" smtClean="0">
              <a:solidFill>
                <a:schemeClr val="accent2">
                  <a:lumMod val="50000"/>
                </a:schemeClr>
              </a:solidFill>
              <a:latin typeface="Book Antiqua" pitchFamily="18" charset="0"/>
            </a:endParaRPr>
          </a:p>
        </p:txBody>
      </p:sp>
    </p:spTree>
  </p:cSld>
  <p:clrMapOvr>
    <a:masterClrMapping/>
  </p:clrMapOvr>
  <p:transition spd="slow">
    <p:split orient="vert"/>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344</Words>
  <Application>Microsoft Office PowerPoint</Application>
  <PresentationFormat>Экран (4:3)</PresentationFormat>
  <Paragraphs>30</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Блокадной вечности страницы</vt:lpstr>
      <vt:lpstr>День полного освобождения Ленинграда от фашистской блокады (1944 год)</vt:lpstr>
      <vt:lpstr>   Блокада города-героя, начавшаяся 8 сентября 1941 года, продолжалась 872 дня и стала самой кровопролитной в истории человечества. За это время фашисты сбросили на город 107 тысяч авиабомб и выпустили 150 тысяч снарядов, погибло 632 тысячи человек (по информации, прозвучавшей на Нюрнбергском процессе), по другим данным эта цифра достигает 1 млн. 97% жителей Ленинграда умерли от голода и только 3% - погибли во время бомбежек.   </vt:lpstr>
      <vt:lpstr>Слайд 4</vt:lpstr>
      <vt:lpstr>Был город-фронт, была блокада…</vt:lpstr>
      <vt:lpstr>На Пискаревском мемориальном кладбище в Санкт-Петербурге захоронены сотни тысяч жертв блокады и воинов Ленинградского фронта, в 1960 году здесь зажжен вечный огонь. Ежегодно в нашей стране отмечается дата освобождения Ленинграда от блокады. 22 декабря 1942 года была учреждена медаль "За оборону Ленинграда", которой награждено около 1,5 миллиона человек. 26 января 1945 года сам город Ленинград был награжден орденом Ленина. С 1 мая 1945 года Ленинград — город-герой, а 8 мая 1965 года городу была вручена медаль "Золотая звезда«.</vt:lpstr>
      <vt:lpstr> Память о блокадном Ленинграде и его героических защитниках увековечена в монументальных скульптурах и музеях. В самом городе существует музей обороны и блокады Ленинграда, в котором хранятся сотни вещей блокадников и рассказывается о тех страшных днях и ночах. Также в городе существует Монумент героическим защитникам Ленинграда, обелиск "Городу-герою Ленинграду", мемориал "Разорванное кольцо", символизирующий Дорогу жизни, и многие другие события и явления.  </vt:lpstr>
      <vt:lpstr>Музыка в блокадном Ленинграде</vt:lpstr>
      <vt:lpstr>Седьмая симфония  Д.Д. Шостаковича</vt:lpstr>
    </vt:vector>
  </TitlesOfParts>
  <Company>Ya Blondinko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Блокадной вечности страницы</dc:title>
  <dc:creator>Library</dc:creator>
  <cp:lastModifiedBy>Library</cp:lastModifiedBy>
  <cp:revision>35</cp:revision>
  <dcterms:created xsi:type="dcterms:W3CDTF">2024-01-24T06:43:36Z</dcterms:created>
  <dcterms:modified xsi:type="dcterms:W3CDTF">2024-01-24T10:23:42Z</dcterms:modified>
</cp:coreProperties>
</file>